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9" r:id="rId3"/>
    <p:sldId id="258" r:id="rId4"/>
    <p:sldId id="279" r:id="rId5"/>
    <p:sldId id="281" r:id="rId6"/>
    <p:sldId id="282" r:id="rId7"/>
    <p:sldId id="283" r:id="rId8"/>
    <p:sldId id="280" r:id="rId9"/>
    <p:sldId id="277" r:id="rId10"/>
    <p:sldId id="257" r:id="rId11"/>
    <p:sldId id="278" r:id="rId12"/>
    <p:sldId id="259" r:id="rId13"/>
    <p:sldId id="261" r:id="rId14"/>
    <p:sldId id="284" r:id="rId15"/>
    <p:sldId id="260" r:id="rId16"/>
    <p:sldId id="27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63A3"/>
    <a:srgbClr val="269EEF"/>
    <a:srgbClr val="E7F7FF"/>
    <a:srgbClr val="FFFFFF"/>
    <a:srgbClr val="FEF3C8"/>
    <a:srgbClr val="FDEBA3"/>
    <a:srgbClr val="C0E8FD"/>
    <a:srgbClr val="E6E6E6"/>
    <a:srgbClr val="1C97EE"/>
    <a:srgbClr val="02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108" d="100"/>
          <a:sy n="108" d="100"/>
        </p:scale>
        <p:origin x="15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1498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9BA72-ED4E-4AD5-BDD9-104245DAD6E2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735A-2086-4C7D-A970-FFB82E7A1D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18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7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组合 555"/>
          <p:cNvGrpSpPr/>
          <p:nvPr userDrawn="1"/>
        </p:nvGrpSpPr>
        <p:grpSpPr>
          <a:xfrm>
            <a:off x="0" y="0"/>
            <a:ext cx="12192000" cy="6972527"/>
            <a:chOff x="1588" y="4763"/>
            <a:chExt cx="12192000" cy="6862989"/>
          </a:xfrm>
        </p:grpSpPr>
        <p:sp>
          <p:nvSpPr>
            <p:cNvPr id="545" name="Freeform 509"/>
            <p:cNvSpPr/>
            <p:nvPr userDrawn="1"/>
          </p:nvSpPr>
          <p:spPr bwMode="auto">
            <a:xfrm>
              <a:off x="1588" y="4763"/>
              <a:ext cx="11485563" cy="6122988"/>
            </a:xfrm>
            <a:custGeom>
              <a:avLst/>
              <a:gdLst>
                <a:gd name="T0" fmla="*/ 0 w 7235"/>
                <a:gd name="T1" fmla="*/ 0 h 3862"/>
                <a:gd name="T2" fmla="*/ 0 w 7235"/>
                <a:gd name="T3" fmla="*/ 2873 h 3862"/>
                <a:gd name="T4" fmla="*/ 2804 w 7235"/>
                <a:gd name="T5" fmla="*/ 3862 h 3862"/>
                <a:gd name="T6" fmla="*/ 7235 w 7235"/>
                <a:gd name="T7" fmla="*/ 0 h 3862"/>
                <a:gd name="T8" fmla="*/ 0 w 7235"/>
                <a:gd name="T9" fmla="*/ 0 h 3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35" h="3862">
                  <a:moveTo>
                    <a:pt x="0" y="0"/>
                  </a:moveTo>
                  <a:cubicBezTo>
                    <a:pt x="0" y="2873"/>
                    <a:pt x="0" y="2873"/>
                    <a:pt x="0" y="2873"/>
                  </a:cubicBezTo>
                  <a:cubicBezTo>
                    <a:pt x="767" y="3492"/>
                    <a:pt x="1742" y="3862"/>
                    <a:pt x="2804" y="3862"/>
                  </a:cubicBezTo>
                  <a:cubicBezTo>
                    <a:pt x="5067" y="3862"/>
                    <a:pt x="6938" y="2181"/>
                    <a:pt x="72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46" name="Freeform 510"/>
            <p:cNvSpPr/>
            <p:nvPr userDrawn="1"/>
          </p:nvSpPr>
          <p:spPr bwMode="auto">
            <a:xfrm>
              <a:off x="3684588" y="6131152"/>
              <a:ext cx="1652588" cy="736600"/>
            </a:xfrm>
            <a:custGeom>
              <a:avLst/>
              <a:gdLst>
                <a:gd name="T0" fmla="*/ 0 w 1041"/>
                <a:gd name="T1" fmla="*/ 465 h 465"/>
                <a:gd name="T2" fmla="*/ 1041 w 1041"/>
                <a:gd name="T3" fmla="*/ 465 h 465"/>
                <a:gd name="T4" fmla="*/ 520 w 1041"/>
                <a:gd name="T5" fmla="*/ 0 h 465"/>
                <a:gd name="T6" fmla="*/ 0 w 1041"/>
                <a:gd name="T7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1" h="465">
                  <a:moveTo>
                    <a:pt x="0" y="465"/>
                  </a:moveTo>
                  <a:cubicBezTo>
                    <a:pt x="1041" y="465"/>
                    <a:pt x="1041" y="465"/>
                    <a:pt x="1041" y="465"/>
                  </a:cubicBezTo>
                  <a:cubicBezTo>
                    <a:pt x="1011" y="203"/>
                    <a:pt x="790" y="0"/>
                    <a:pt x="520" y="0"/>
                  </a:cubicBezTo>
                  <a:cubicBezTo>
                    <a:pt x="251" y="0"/>
                    <a:pt x="30" y="203"/>
                    <a:pt x="0" y="465"/>
                  </a:cubicBez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Oval 511"/>
            <p:cNvSpPr>
              <a:spLocks noChangeArrowheads="1"/>
            </p:cNvSpPr>
            <p:nvPr userDrawn="1"/>
          </p:nvSpPr>
          <p:spPr bwMode="auto">
            <a:xfrm>
              <a:off x="7786688" y="2857501"/>
              <a:ext cx="2973388" cy="2968625"/>
            </a:xfrm>
            <a:prstGeom prst="ellipse">
              <a:avLst/>
            </a:prstGeom>
            <a:gradFill>
              <a:gsLst>
                <a:gs pos="8000">
                  <a:schemeClr val="accent4">
                    <a:lumMod val="60000"/>
                    <a:lumOff val="40000"/>
                    <a:alpha val="30000"/>
                  </a:schemeClr>
                </a:gs>
                <a:gs pos="85000">
                  <a:schemeClr val="accent4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512"/>
            <p:cNvSpPr/>
            <p:nvPr userDrawn="1"/>
          </p:nvSpPr>
          <p:spPr bwMode="auto">
            <a:xfrm>
              <a:off x="6223000" y="4763"/>
              <a:ext cx="5970588" cy="5961063"/>
            </a:xfrm>
            <a:custGeom>
              <a:avLst/>
              <a:gdLst>
                <a:gd name="T0" fmla="*/ 3761 w 3761"/>
                <a:gd name="T1" fmla="*/ 0 h 3755"/>
                <a:gd name="T2" fmla="*/ 0 w 3761"/>
                <a:gd name="T3" fmla="*/ 0 h 3755"/>
                <a:gd name="T4" fmla="*/ 3761 w 3761"/>
                <a:gd name="T5" fmla="*/ 3755 h 3755"/>
                <a:gd name="T6" fmla="*/ 3761 w 3761"/>
                <a:gd name="T7" fmla="*/ 0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1" h="3755">
                  <a:moveTo>
                    <a:pt x="3761" y="0"/>
                  </a:moveTo>
                  <a:lnTo>
                    <a:pt x="0" y="0"/>
                  </a:lnTo>
                  <a:lnTo>
                    <a:pt x="3761" y="3755"/>
                  </a:lnTo>
                  <a:lnTo>
                    <a:pt x="3761" y="0"/>
                  </a:lnTo>
                  <a:close/>
                </a:path>
              </a:pathLst>
            </a:custGeom>
            <a:gradFill>
              <a:gsLst>
                <a:gs pos="97000">
                  <a:schemeClr val="accent2"/>
                </a:gs>
                <a:gs pos="28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13"/>
            <p:cNvSpPr/>
            <p:nvPr userDrawn="1"/>
          </p:nvSpPr>
          <p:spPr bwMode="auto">
            <a:xfrm>
              <a:off x="9610725" y="3206751"/>
              <a:ext cx="1450975" cy="2898775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14"/>
            <p:cNvSpPr/>
            <p:nvPr userDrawn="1"/>
          </p:nvSpPr>
          <p:spPr bwMode="auto">
            <a:xfrm>
              <a:off x="295275" y="1303338"/>
              <a:ext cx="527050" cy="588963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15"/>
            <p:cNvSpPr/>
            <p:nvPr userDrawn="1"/>
          </p:nvSpPr>
          <p:spPr bwMode="auto">
            <a:xfrm>
              <a:off x="5476875" y="4763"/>
              <a:ext cx="4738688" cy="2876550"/>
            </a:xfrm>
            <a:custGeom>
              <a:avLst/>
              <a:gdLst>
                <a:gd name="T0" fmla="*/ 0 w 2985"/>
                <a:gd name="T1" fmla="*/ 323 h 1815"/>
                <a:gd name="T2" fmla="*/ 1492 w 2985"/>
                <a:gd name="T3" fmla="*/ 1815 h 1815"/>
                <a:gd name="T4" fmla="*/ 2985 w 2985"/>
                <a:gd name="T5" fmla="*/ 323 h 1815"/>
                <a:gd name="T6" fmla="*/ 2950 w 2985"/>
                <a:gd name="T7" fmla="*/ 0 h 1815"/>
                <a:gd name="T8" fmla="*/ 35 w 2985"/>
                <a:gd name="T9" fmla="*/ 0 h 1815"/>
                <a:gd name="T10" fmla="*/ 0 w 2985"/>
                <a:gd name="T11" fmla="*/ 323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5" h="1815">
                  <a:moveTo>
                    <a:pt x="0" y="323"/>
                  </a:moveTo>
                  <a:cubicBezTo>
                    <a:pt x="0" y="1147"/>
                    <a:pt x="668" y="1815"/>
                    <a:pt x="1492" y="1815"/>
                  </a:cubicBezTo>
                  <a:cubicBezTo>
                    <a:pt x="2317" y="1815"/>
                    <a:pt x="2985" y="1147"/>
                    <a:pt x="2985" y="323"/>
                  </a:cubicBezTo>
                  <a:cubicBezTo>
                    <a:pt x="2985" y="212"/>
                    <a:pt x="2973" y="104"/>
                    <a:pt x="29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2" y="104"/>
                    <a:pt x="0" y="212"/>
                    <a:pt x="0" y="323"/>
                  </a:cubicBezTo>
                  <a:close/>
                </a:path>
              </a:pathLst>
            </a:custGeom>
            <a:gradFill>
              <a:gsLst>
                <a:gs pos="8000">
                  <a:schemeClr val="accent4">
                    <a:lumMod val="60000"/>
                    <a:lumOff val="40000"/>
                  </a:schemeClr>
                </a:gs>
                <a:gs pos="85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16"/>
            <p:cNvSpPr/>
            <p:nvPr userDrawn="1"/>
          </p:nvSpPr>
          <p:spPr bwMode="auto">
            <a:xfrm>
              <a:off x="7513638" y="4763"/>
              <a:ext cx="2701925" cy="2178050"/>
            </a:xfrm>
            <a:custGeom>
              <a:avLst/>
              <a:gdLst>
                <a:gd name="T0" fmla="*/ 1269 w 1702"/>
                <a:gd name="T1" fmla="*/ 1374 h 1374"/>
                <a:gd name="T2" fmla="*/ 1702 w 1702"/>
                <a:gd name="T3" fmla="*/ 323 h 1374"/>
                <a:gd name="T4" fmla="*/ 1667 w 1702"/>
                <a:gd name="T5" fmla="*/ 0 h 1374"/>
                <a:gd name="T6" fmla="*/ 0 w 1702"/>
                <a:gd name="T7" fmla="*/ 0 h 1374"/>
                <a:gd name="T8" fmla="*/ 1269 w 1702"/>
                <a:gd name="T9" fmla="*/ 137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2" h="1374">
                  <a:moveTo>
                    <a:pt x="1269" y="1374"/>
                  </a:moveTo>
                  <a:cubicBezTo>
                    <a:pt x="1536" y="1104"/>
                    <a:pt x="1702" y="733"/>
                    <a:pt x="1702" y="323"/>
                  </a:cubicBezTo>
                  <a:cubicBezTo>
                    <a:pt x="1702" y="212"/>
                    <a:pt x="1690" y="104"/>
                    <a:pt x="166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9" y="1374"/>
                  </a:ln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246981" y="3006820"/>
            <a:ext cx="5627686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246982" y="1938685"/>
            <a:ext cx="5627686" cy="1042559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51875" y="4630968"/>
            <a:ext cx="2500975" cy="296271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2"/>
              </a:gs>
              <a:gs pos="85000">
                <a:schemeClr val="accent1"/>
              </a:gs>
            </a:gsLst>
            <a:lin ang="0" scaled="0"/>
          </a:gra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46982" y="4998158"/>
            <a:ext cx="1620043" cy="296271"/>
          </a:xfrm>
          <a:prstGeom prst="roundRect">
            <a:avLst>
              <a:gd name="adj" fmla="val 50000"/>
            </a:avLst>
          </a:prstGeom>
          <a:ln>
            <a:gradFill>
              <a:gsLst>
                <a:gs pos="10000">
                  <a:schemeClr val="accent2"/>
                </a:gs>
                <a:gs pos="87000">
                  <a:schemeClr val="accent1"/>
                </a:gs>
              </a:gsLst>
              <a:lin ang="5400000" scaled="1"/>
            </a:gra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/>
          <p:cNvGrpSpPr/>
          <p:nvPr userDrawn="1"/>
        </p:nvGrpSpPr>
        <p:grpSpPr>
          <a:xfrm rot="1015566">
            <a:off x="822326" y="1077560"/>
            <a:ext cx="1616075" cy="3328401"/>
            <a:chOff x="682625" y="1041062"/>
            <a:chExt cx="1616075" cy="3328401"/>
          </a:xfrm>
        </p:grpSpPr>
        <p:sp>
          <p:nvSpPr>
            <p:cNvPr id="579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846196" y="1942131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846195" y="28374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1EB728-B59F-486F-8B3B-DA3BB558DB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7" y="0"/>
            <a:ext cx="4121834" cy="4121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57522F-6E9E-4EA7-BA66-5C84CBD4C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C97DB3-07BE-45BF-9865-C46275720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6541B4-F5C6-44C3-883D-58D2095BB6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1_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8362950" y="1809750"/>
            <a:ext cx="2857500" cy="2438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7C286E-6569-40F9-AD7F-E7FA6E1A8C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26BB1F-0661-4000-9207-C578B9931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6" y="0"/>
            <a:ext cx="4121833" cy="4121833"/>
          </a:xfrm>
          <a:prstGeom prst="rect">
            <a:avLst/>
          </a:prstGeom>
        </p:spPr>
      </p:pic>
      <p:sp>
        <p:nvSpPr>
          <p:cNvPr id="3" name="Oval 511"/>
          <p:cNvSpPr>
            <a:spLocks noChangeArrowheads="1"/>
          </p:cNvSpPr>
          <p:nvPr userDrawn="1"/>
        </p:nvSpPr>
        <p:spPr bwMode="auto">
          <a:xfrm>
            <a:off x="9403004" y="5412016"/>
            <a:ext cx="1772996" cy="1798409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959293">
            <a:off x="13061" y="3476994"/>
            <a:ext cx="1514633" cy="3119475"/>
            <a:chOff x="682625" y="1041062"/>
            <a:chExt cx="1616075" cy="3328401"/>
          </a:xfrm>
        </p:grpSpPr>
        <p:sp>
          <p:nvSpPr>
            <p:cNvPr id="8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AF6B813-7810-42EF-9103-35ABDD9127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Freeform 509"/>
          <p:cNvSpPr/>
          <p:nvPr userDrawn="1"/>
        </p:nvSpPr>
        <p:spPr bwMode="auto">
          <a:xfrm flipH="1">
            <a:off x="708025" y="-85725"/>
            <a:ext cx="11485563" cy="6203719"/>
          </a:xfrm>
          <a:custGeom>
            <a:avLst/>
            <a:gdLst>
              <a:gd name="T0" fmla="*/ 0 w 7235"/>
              <a:gd name="T1" fmla="*/ 0 h 3862"/>
              <a:gd name="T2" fmla="*/ 0 w 7235"/>
              <a:gd name="T3" fmla="*/ 2873 h 3862"/>
              <a:gd name="T4" fmla="*/ 2804 w 7235"/>
              <a:gd name="T5" fmla="*/ 3862 h 3862"/>
              <a:gd name="T6" fmla="*/ 7235 w 7235"/>
              <a:gd name="T7" fmla="*/ 0 h 3862"/>
              <a:gd name="T8" fmla="*/ 0 w 7235"/>
              <a:gd name="T9" fmla="*/ 0 h 3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35" h="3862">
                <a:moveTo>
                  <a:pt x="0" y="0"/>
                </a:moveTo>
                <a:cubicBezTo>
                  <a:pt x="0" y="2873"/>
                  <a:pt x="0" y="2873"/>
                  <a:pt x="0" y="2873"/>
                </a:cubicBezTo>
                <a:cubicBezTo>
                  <a:pt x="767" y="3492"/>
                  <a:pt x="1742" y="3862"/>
                  <a:pt x="2804" y="3862"/>
                </a:cubicBezTo>
                <a:cubicBezTo>
                  <a:pt x="5067" y="3862"/>
                  <a:pt x="6938" y="2181"/>
                  <a:pt x="723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35" name="Freeform 510"/>
          <p:cNvSpPr/>
          <p:nvPr userDrawn="1"/>
        </p:nvSpPr>
        <p:spPr bwMode="auto">
          <a:xfrm flipH="1">
            <a:off x="6858000" y="6121440"/>
            <a:ext cx="1652588" cy="746312"/>
          </a:xfrm>
          <a:custGeom>
            <a:avLst/>
            <a:gdLst>
              <a:gd name="T0" fmla="*/ 0 w 1041"/>
              <a:gd name="T1" fmla="*/ 465 h 465"/>
              <a:gd name="T2" fmla="*/ 1041 w 1041"/>
              <a:gd name="T3" fmla="*/ 465 h 465"/>
              <a:gd name="T4" fmla="*/ 520 w 1041"/>
              <a:gd name="T5" fmla="*/ 0 h 465"/>
              <a:gd name="T6" fmla="*/ 0 w 1041"/>
              <a:gd name="T7" fmla="*/ 46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1" h="465">
                <a:moveTo>
                  <a:pt x="0" y="465"/>
                </a:moveTo>
                <a:cubicBezTo>
                  <a:pt x="1041" y="465"/>
                  <a:pt x="1041" y="465"/>
                  <a:pt x="1041" y="465"/>
                </a:cubicBezTo>
                <a:cubicBezTo>
                  <a:pt x="1011" y="203"/>
                  <a:pt x="790" y="0"/>
                  <a:pt x="520" y="0"/>
                </a:cubicBezTo>
                <a:cubicBezTo>
                  <a:pt x="251" y="0"/>
                  <a:pt x="30" y="203"/>
                  <a:pt x="0" y="465"/>
                </a:cubicBez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AE7AD8-9452-4FCE-A4BD-4085BC11D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611" cy="6210611"/>
          </a:xfrm>
          <a:prstGeom prst="rect">
            <a:avLst/>
          </a:prstGeom>
        </p:spPr>
      </p:pic>
      <p:sp>
        <p:nvSpPr>
          <p:cNvPr id="336" name="Oval 511"/>
          <p:cNvSpPr>
            <a:spLocks noChangeArrowheads="1"/>
          </p:cNvSpPr>
          <p:nvPr userDrawn="1"/>
        </p:nvSpPr>
        <p:spPr bwMode="auto">
          <a:xfrm flipH="1">
            <a:off x="1435100" y="2804626"/>
            <a:ext cx="2973388" cy="3007766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513"/>
          <p:cNvSpPr/>
          <p:nvPr userDrawn="1"/>
        </p:nvSpPr>
        <p:spPr bwMode="auto">
          <a:xfrm flipH="1">
            <a:off x="1133476" y="3158481"/>
            <a:ext cx="1450975" cy="2936995"/>
          </a:xfrm>
          <a:custGeom>
            <a:avLst/>
            <a:gdLst>
              <a:gd name="T0" fmla="*/ 914 w 914"/>
              <a:gd name="T1" fmla="*/ 1826 h 1826"/>
              <a:gd name="T2" fmla="*/ 0 w 914"/>
              <a:gd name="T3" fmla="*/ 913 h 1826"/>
              <a:gd name="T4" fmla="*/ 914 w 914"/>
              <a:gd name="T5" fmla="*/ 0 h 1826"/>
              <a:gd name="T6" fmla="*/ 914 w 914"/>
              <a:gd name="T7" fmla="*/ 1826 h 1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" h="1826">
                <a:moveTo>
                  <a:pt x="914" y="1826"/>
                </a:moveTo>
                <a:lnTo>
                  <a:pt x="0" y="913"/>
                </a:lnTo>
                <a:lnTo>
                  <a:pt x="914" y="0"/>
                </a:lnTo>
                <a:lnTo>
                  <a:pt x="914" y="1826"/>
                </a:lnTo>
                <a:close/>
              </a:path>
            </a:pathLst>
          </a:cu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514"/>
          <p:cNvSpPr/>
          <p:nvPr userDrawn="1"/>
        </p:nvSpPr>
        <p:spPr bwMode="auto">
          <a:xfrm flipH="1">
            <a:off x="11372851" y="1229972"/>
            <a:ext cx="527050" cy="596728"/>
          </a:xfrm>
          <a:custGeom>
            <a:avLst/>
            <a:gdLst>
              <a:gd name="T0" fmla="*/ 38 w 332"/>
              <a:gd name="T1" fmla="*/ 371 h 371"/>
              <a:gd name="T2" fmla="*/ 0 w 332"/>
              <a:gd name="T3" fmla="*/ 39 h 371"/>
              <a:gd name="T4" fmla="*/ 332 w 332"/>
              <a:gd name="T5" fmla="*/ 0 h 371"/>
              <a:gd name="T6" fmla="*/ 38 w 332"/>
              <a:gd name="T7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2" h="371">
                <a:moveTo>
                  <a:pt x="38" y="371"/>
                </a:moveTo>
                <a:lnTo>
                  <a:pt x="0" y="39"/>
                </a:lnTo>
                <a:lnTo>
                  <a:pt x="332" y="0"/>
                </a:lnTo>
                <a:lnTo>
                  <a:pt x="38" y="371"/>
                </a:lnTo>
                <a:close/>
              </a:path>
            </a:pathLst>
          </a:custGeom>
          <a:gradFill>
            <a:gsLst>
              <a:gs pos="8000">
                <a:schemeClr val="accent2"/>
              </a:gs>
              <a:gs pos="85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515"/>
          <p:cNvSpPr/>
          <p:nvPr userDrawn="1"/>
        </p:nvSpPr>
        <p:spPr bwMode="auto">
          <a:xfrm flipH="1">
            <a:off x="1979613" y="-85725"/>
            <a:ext cx="4738688" cy="2914477"/>
          </a:xfrm>
          <a:custGeom>
            <a:avLst/>
            <a:gdLst>
              <a:gd name="T0" fmla="*/ 0 w 2985"/>
              <a:gd name="T1" fmla="*/ 323 h 1815"/>
              <a:gd name="T2" fmla="*/ 1492 w 2985"/>
              <a:gd name="T3" fmla="*/ 1815 h 1815"/>
              <a:gd name="T4" fmla="*/ 2985 w 2985"/>
              <a:gd name="T5" fmla="*/ 323 h 1815"/>
              <a:gd name="T6" fmla="*/ 2950 w 2985"/>
              <a:gd name="T7" fmla="*/ 0 h 1815"/>
              <a:gd name="T8" fmla="*/ 35 w 2985"/>
              <a:gd name="T9" fmla="*/ 0 h 1815"/>
              <a:gd name="T10" fmla="*/ 0 w 2985"/>
              <a:gd name="T11" fmla="*/ 323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5" h="1815">
                <a:moveTo>
                  <a:pt x="0" y="323"/>
                </a:moveTo>
                <a:cubicBezTo>
                  <a:pt x="0" y="1147"/>
                  <a:pt x="668" y="1815"/>
                  <a:pt x="1492" y="1815"/>
                </a:cubicBezTo>
                <a:cubicBezTo>
                  <a:pt x="2317" y="1815"/>
                  <a:pt x="2985" y="1147"/>
                  <a:pt x="2985" y="323"/>
                </a:cubicBezTo>
                <a:cubicBezTo>
                  <a:pt x="2985" y="212"/>
                  <a:pt x="2973" y="104"/>
                  <a:pt x="295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2" y="104"/>
                  <a:pt x="0" y="212"/>
                  <a:pt x="0" y="323"/>
                </a:cubicBezTo>
                <a:close/>
              </a:path>
            </a:pathLst>
          </a:custGeom>
          <a:gradFill>
            <a:gsLst>
              <a:gs pos="8000">
                <a:schemeClr val="accent4">
                  <a:lumMod val="60000"/>
                  <a:lumOff val="40000"/>
                </a:schemeClr>
              </a:gs>
              <a:gs pos="85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516"/>
          <p:cNvSpPr/>
          <p:nvPr userDrawn="1"/>
        </p:nvSpPr>
        <p:spPr bwMode="auto">
          <a:xfrm flipH="1">
            <a:off x="1979613" y="-85725"/>
            <a:ext cx="2701925" cy="2206767"/>
          </a:xfrm>
          <a:custGeom>
            <a:avLst/>
            <a:gdLst>
              <a:gd name="T0" fmla="*/ 1269 w 1702"/>
              <a:gd name="T1" fmla="*/ 1374 h 1374"/>
              <a:gd name="T2" fmla="*/ 1702 w 1702"/>
              <a:gd name="T3" fmla="*/ 323 h 1374"/>
              <a:gd name="T4" fmla="*/ 1667 w 1702"/>
              <a:gd name="T5" fmla="*/ 0 h 1374"/>
              <a:gd name="T6" fmla="*/ 0 w 1702"/>
              <a:gd name="T7" fmla="*/ 0 h 1374"/>
              <a:gd name="T8" fmla="*/ 1269 w 1702"/>
              <a:gd name="T9" fmla="*/ 1374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2" h="1374">
                <a:moveTo>
                  <a:pt x="1269" y="1374"/>
                </a:moveTo>
                <a:cubicBezTo>
                  <a:pt x="1536" y="1104"/>
                  <a:pt x="1702" y="733"/>
                  <a:pt x="1702" y="323"/>
                </a:cubicBezTo>
                <a:cubicBezTo>
                  <a:pt x="1702" y="212"/>
                  <a:pt x="1690" y="104"/>
                  <a:pt x="1667" y="0"/>
                </a:cubicBezTo>
                <a:cubicBezTo>
                  <a:pt x="0" y="0"/>
                  <a:pt x="0" y="0"/>
                  <a:pt x="0" y="0"/>
                </a:cubicBezTo>
                <a:lnTo>
                  <a:pt x="1269" y="1374"/>
                </a:ln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78613" y="2070558"/>
            <a:ext cx="4604544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78613" y="4376794"/>
            <a:ext cx="460454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78614" y="4080523"/>
            <a:ext cx="460454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D23D530-EC59-4288-BF97-100EDB7899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F9C98-AF31-529D-1FFE-0A61B12F0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DAC442-B0AD-C4B4-BD70-9BB47C8BE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386F6-A299-9B02-C6E5-5BC082290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F77-B582-2247-86A0-0006C6300E48}" type="datetimeFigureOut">
              <a:rPr kumimoji="1" lang="zh-CN" altLang="en-US" smtClean="0"/>
              <a:t>2024/6/26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D5BAE-A24E-C055-9599-41E5A4E7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2E99D-7262-A72E-DD1A-61595E45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2284-1EE5-D64A-84F6-51D9BDDCA0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5196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4BA7A-BD9D-88F3-078C-8E66BB4F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98DAC8-124C-9DAC-EB66-E53F339BA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2AF1F6-F1C7-1BE7-777E-F9C8E20B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F77-B582-2247-86A0-0006C6300E48}" type="datetimeFigureOut">
              <a:rPr kumimoji="1" lang="zh-CN" altLang="en-US" smtClean="0"/>
              <a:t>2024/6/26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7898F6-0E4B-002B-F72F-DFA32D02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E10F-71E4-97FD-8B46-DCA99DB2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62284-1EE5-D64A-84F6-51D9BDDCA0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41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hyperlink" Target="https://doi.org/10.37236/1229" TargetMode="Externa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6" Type="http://schemas.openxmlformats.org/officeDocument/2006/relationships/hyperlink" Target="https://doi.org/10.1016/0925-2312(92)90030-S" TargetMode="External"/><Relationship Id="rId5" Type="http://schemas.openxmlformats.org/officeDocument/2006/relationships/hyperlink" Target="https://doi.org/10.1145/503720.503806" TargetMode="External"/><Relationship Id="rId4" Type="http://schemas.openxmlformats.org/officeDocument/2006/relationships/hyperlink" Target="https://doi.org/10.1016/S0166-218X(96)00031-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246982" y="2870201"/>
            <a:ext cx="5915818" cy="558799"/>
          </a:xfrm>
        </p:spPr>
        <p:txBody>
          <a:bodyPr>
            <a:normAutofit/>
          </a:bodyPr>
          <a:lstStyle/>
          <a:p>
            <a:r>
              <a:rPr lang="zh-CN" altLang="en-US" dirty="0"/>
              <a:t>博学笃志，格物明德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46982" y="1938685"/>
            <a:ext cx="7115968" cy="1042559"/>
          </a:xfrm>
        </p:spPr>
        <p:txBody>
          <a:bodyPr>
            <a:normAutofit/>
          </a:bodyPr>
          <a:lstStyle/>
          <a:p>
            <a:r>
              <a:rPr lang="zh-CN" altLang="en-US" dirty="0"/>
              <a:t>数据结构课程设计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solidFill>
            <a:srgbClr val="269EEF"/>
          </a:solidFill>
        </p:spPr>
        <p:txBody>
          <a:bodyPr/>
          <a:lstStyle/>
          <a:p>
            <a:r>
              <a:rPr lang="zh-CN" altLang="en-US" sz="1600" b="1" dirty="0"/>
              <a:t>汇报人：</a:t>
            </a:r>
            <a:r>
              <a:rPr lang="en-US" altLang="zh-CN" sz="1600" b="1" dirty="0"/>
              <a:t>xxx </a:t>
            </a:r>
            <a:r>
              <a:rPr lang="en-US" altLang="zh-CN" sz="1600" b="1" dirty="0" err="1"/>
              <a:t>xxx</a:t>
            </a:r>
            <a:endParaRPr lang="en-US" altLang="zh-CN" sz="16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46982" y="4998158"/>
            <a:ext cx="2500975" cy="296271"/>
          </a:xfrm>
        </p:spPr>
        <p:txBody>
          <a:bodyPr/>
          <a:lstStyle/>
          <a:p>
            <a:r>
              <a:rPr lang="zh-CN" altLang="en-US" sz="1600" b="1" dirty="0"/>
              <a:t>时    间：</a:t>
            </a:r>
            <a:r>
              <a:rPr lang="en-US" altLang="zh-CN" sz="1600" b="1" dirty="0"/>
              <a:t>2024.06.26</a:t>
            </a:r>
            <a:endParaRPr lang="en-US" altLang="en-US" sz="1600" b="1" dirty="0"/>
          </a:p>
        </p:txBody>
      </p:sp>
      <p:sp>
        <p:nvSpPr>
          <p:cNvPr id="8" name="文本占位符 5"/>
          <p:cNvSpPr txBox="1"/>
          <p:nvPr/>
        </p:nvSpPr>
        <p:spPr>
          <a:xfrm>
            <a:off x="1251875" y="4265647"/>
            <a:ext cx="2500975" cy="296271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2"/>
              </a:gs>
              <a:gs pos="85000">
                <a:schemeClr val="accent1"/>
              </a:gs>
            </a:gsLst>
            <a:lin ang="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/>
              <a:t>院    系：本科部</a:t>
            </a:r>
            <a:endParaRPr lang="en-US" altLang="zh-CN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, 文本&#10;&#10;描述已自动生成">
            <a:extLst>
              <a:ext uri="{FF2B5EF4-FFF2-40B4-BE49-F238E27FC236}">
                <a16:creationId xmlns:a16="http://schemas.microsoft.com/office/drawing/2014/main" id="{69A95DEA-3DE4-7087-1861-BB2255F6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" y="1609882"/>
            <a:ext cx="12193741" cy="50888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EA8EEDF-0066-960F-0D68-6DACE37712FA}"/>
              </a:ext>
            </a:extLst>
          </p:cNvPr>
          <p:cNvSpPr txBox="1"/>
          <p:nvPr/>
        </p:nvSpPr>
        <p:spPr>
          <a:xfrm>
            <a:off x="106189" y="320476"/>
            <a:ext cx="2239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代码分析</a:t>
            </a:r>
          </a:p>
        </p:txBody>
      </p:sp>
    </p:spTree>
    <p:extLst>
      <p:ext uri="{BB962C8B-B14F-4D97-AF65-F5344CB8AC3E}">
        <p14:creationId xmlns:p14="http://schemas.microsoft.com/office/powerpoint/2010/main" val="61926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DC1AC726-8478-0A2A-6577-54BC784C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4607"/>
            <a:ext cx="12192000" cy="50333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23FDEB-43FB-5D65-D9FB-39400EEB7100}"/>
              </a:ext>
            </a:extLst>
          </p:cNvPr>
          <p:cNvSpPr txBox="1"/>
          <p:nvPr/>
        </p:nvSpPr>
        <p:spPr>
          <a:xfrm>
            <a:off x="49844" y="182811"/>
            <a:ext cx="11317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将要插入或者删除的数据与当前节点的值进行比较。如果要插入或者删除的值比节点的值小，那么递归插入或者删除该节点的左子树；如果要插入或者删除的值比节点的值大，那么递归插入或者删除该节点的右子树；否则，如果是插入操作，将该节点</a:t>
            </a:r>
            <a:r>
              <a:rPr lang="en-US" altLang="zh-CN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zh-CN" altLang="en-US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通常为</a:t>
            </a:r>
            <a:r>
              <a:rPr lang="en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NULL</a:t>
            </a:r>
            <a:r>
              <a:rPr lang="en" altLang="zh-CN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lang="zh-CN" altLang="en-US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的值置为新的节点</a:t>
            </a:r>
            <a:r>
              <a:rPr lang="en-US" altLang="zh-CN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; </a:t>
            </a:r>
            <a:r>
              <a:rPr lang="zh-CN" altLang="en-US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如果是删除操作，且该节点不为</a:t>
            </a:r>
            <a:r>
              <a:rPr lang="en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NULL</a:t>
            </a:r>
            <a:r>
              <a:rPr lang="zh-CN" altLang="en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zh-CN" altLang="en-US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那么就直接置该节点的值为</a:t>
            </a:r>
            <a:r>
              <a:rPr lang="en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NULL</a:t>
            </a:r>
            <a:r>
              <a:rPr lang="zh-CN" altLang="en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zh-CN" altLang="en-US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并使用</a:t>
            </a:r>
            <a:r>
              <a:rPr lang="en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free</a:t>
            </a:r>
            <a:r>
              <a:rPr lang="zh-CN" altLang="en-US" b="0" i="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函数释放内存；否则直接返回</a:t>
            </a:r>
            <a:endParaRPr kumimoji="1"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38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512FEE1D-D99D-279B-81DF-C8955AB3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08538"/>
            <a:ext cx="12192001" cy="55494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4D1FBE-73AE-BA07-2C32-95A8D7F6F99F}"/>
              </a:ext>
            </a:extLst>
          </p:cNvPr>
          <p:cNvSpPr txBox="1"/>
          <p:nvPr/>
        </p:nvSpPr>
        <p:spPr>
          <a:xfrm>
            <a:off x="225286" y="251792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平衡操作（现场演示）</a:t>
            </a:r>
          </a:p>
        </p:txBody>
      </p:sp>
    </p:spTree>
    <p:extLst>
      <p:ext uri="{BB962C8B-B14F-4D97-AF65-F5344CB8AC3E}">
        <p14:creationId xmlns:p14="http://schemas.microsoft.com/office/powerpoint/2010/main" val="414719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8B2A2751-0C8E-9791-EC57-F2ADBB4E2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943" y="1828800"/>
            <a:ext cx="9710056" cy="50292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3CE4B3-8664-C77C-9C4A-5275D51094FA}"/>
              </a:ext>
            </a:extLst>
          </p:cNvPr>
          <p:cNvSpPr txBox="1"/>
          <p:nvPr/>
        </p:nvSpPr>
        <p:spPr>
          <a:xfrm>
            <a:off x="228599" y="314325"/>
            <a:ext cx="3686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树的分离操作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FA5282-0797-DE8F-90B6-40466627E86D}"/>
              </a:ext>
            </a:extLst>
          </p:cNvPr>
          <p:cNvSpPr txBox="1"/>
          <p:nvPr/>
        </p:nvSpPr>
        <p:spPr>
          <a:xfrm flipH="1">
            <a:off x="3222171" y="323850"/>
            <a:ext cx="725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将一颗</a:t>
            </a:r>
            <a:r>
              <a:rPr lang="en" altLang="zh-CN" b="0" i="0" dirty="0">
                <a:effectLst/>
                <a:latin typeface="-apple-system"/>
              </a:rPr>
              <a:t>AVL</a:t>
            </a:r>
            <a:r>
              <a:rPr lang="zh-CN" altLang="en-US" b="0" i="0" dirty="0">
                <a:effectLst/>
                <a:latin typeface="-apple-system"/>
              </a:rPr>
              <a:t>树根据给定的数据拆分成两棵</a:t>
            </a:r>
            <a:r>
              <a:rPr lang="en" altLang="zh-CN" b="0" i="0" dirty="0">
                <a:effectLst/>
                <a:latin typeface="-apple-system"/>
              </a:rPr>
              <a:t>AVL</a:t>
            </a:r>
            <a:r>
              <a:rPr lang="zh-CN" altLang="en-US" b="0" i="0" dirty="0">
                <a:effectLst/>
                <a:latin typeface="-apple-system"/>
              </a:rPr>
              <a:t>树的操作比较简单，只需要对创建两棵树</a:t>
            </a:r>
            <a:r>
              <a:rPr lang="en" altLang="zh-CN" dirty="0" err="1"/>
              <a:t>smallTree</a:t>
            </a:r>
            <a:r>
              <a:rPr lang="zh-CN" altLang="en-US" b="0" i="0" dirty="0">
                <a:effectLst/>
                <a:latin typeface="-apple-system"/>
              </a:rPr>
              <a:t>和</a:t>
            </a:r>
            <a:r>
              <a:rPr lang="en" altLang="zh-CN" dirty="0" err="1"/>
              <a:t>largeTree</a:t>
            </a:r>
            <a:r>
              <a:rPr lang="zh-CN" altLang="en" b="0" i="0" dirty="0">
                <a:effectLst/>
                <a:latin typeface="-apple-system"/>
              </a:rPr>
              <a:t>，</a:t>
            </a:r>
            <a:r>
              <a:rPr lang="zh-CN" altLang="en-US" b="0" i="0" dirty="0">
                <a:effectLst/>
                <a:latin typeface="-apple-system"/>
              </a:rPr>
              <a:t>之后对原来的</a:t>
            </a:r>
            <a:r>
              <a:rPr lang="en" altLang="zh-CN" b="0" i="0" dirty="0">
                <a:effectLst/>
                <a:latin typeface="-apple-system"/>
              </a:rPr>
              <a:t>AVL</a:t>
            </a:r>
            <a:r>
              <a:rPr lang="zh-CN" altLang="en-US" b="0" i="0" dirty="0">
                <a:effectLst/>
                <a:latin typeface="-apple-system"/>
              </a:rPr>
              <a:t>树进行遍历，若当前节点小于给定值，则将其插入到</a:t>
            </a:r>
            <a:r>
              <a:rPr lang="en" altLang="zh-CN" dirty="0" err="1"/>
              <a:t>smallTree</a:t>
            </a:r>
            <a:r>
              <a:rPr lang="zh-CN" altLang="en-US" b="0" i="0" dirty="0">
                <a:effectLst/>
                <a:latin typeface="-apple-system"/>
              </a:rPr>
              <a:t>中；否则将其插入到</a:t>
            </a:r>
            <a:r>
              <a:rPr lang="en" altLang="zh-CN" dirty="0" err="1"/>
              <a:t>largeTree</a:t>
            </a:r>
            <a:r>
              <a:rPr lang="en" altLang="zh-CN" dirty="0"/>
              <a:t> </a:t>
            </a:r>
            <a:r>
              <a:rPr lang="zh-CN" altLang="en-US" b="0" i="0" dirty="0">
                <a:effectLst/>
                <a:latin typeface="-apple-system"/>
              </a:rPr>
              <a:t>当中。最后将这两个拆分出来的树打印出来即可。</a:t>
            </a:r>
            <a:endParaRPr kumimoji="1" lang="zh-CN" altLang="en-US" dirty="0"/>
          </a:p>
        </p:txBody>
      </p:sp>
      <p:pic>
        <p:nvPicPr>
          <p:cNvPr id="8" name="图片 7" descr="车的仪表版&#10;&#10;描述已自动生成">
            <a:extLst>
              <a:ext uri="{FF2B5EF4-FFF2-40B4-BE49-F238E27FC236}">
                <a16:creationId xmlns:a16="http://schemas.microsoft.com/office/drawing/2014/main" id="{14B43078-4BF6-1C1F-74B3-0D07E8DE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9714"/>
            <a:ext cx="2481942" cy="2068286"/>
          </a:xfrm>
          <a:prstGeom prst="rect">
            <a:avLst/>
          </a:prstGeom>
        </p:spPr>
      </p:pic>
      <p:pic>
        <p:nvPicPr>
          <p:cNvPr id="9" name="图片 8" descr="仪表上有钟表&#10;&#10;描述已自动生成">
            <a:extLst>
              <a:ext uri="{FF2B5EF4-FFF2-40B4-BE49-F238E27FC236}">
                <a16:creationId xmlns:a16="http://schemas.microsoft.com/office/drawing/2014/main" id="{3B5E496C-85B5-DEF7-260A-BEED7B073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28800"/>
            <a:ext cx="2481943" cy="1320800"/>
          </a:xfrm>
          <a:prstGeom prst="rect">
            <a:avLst/>
          </a:prstGeom>
        </p:spPr>
      </p:pic>
      <p:sp>
        <p:nvSpPr>
          <p:cNvPr id="10" name="下箭头 9">
            <a:extLst>
              <a:ext uri="{FF2B5EF4-FFF2-40B4-BE49-F238E27FC236}">
                <a16:creationId xmlns:a16="http://schemas.microsoft.com/office/drawing/2014/main" id="{834A5657-6E94-08B8-D859-70A9E0437F7E}"/>
              </a:ext>
            </a:extLst>
          </p:cNvPr>
          <p:cNvSpPr/>
          <p:nvPr/>
        </p:nvSpPr>
        <p:spPr>
          <a:xfrm>
            <a:off x="947057" y="3429000"/>
            <a:ext cx="511629" cy="10885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50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8C47D-07CC-0474-BAC9-C869DAFE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kumimoji="1" lang="en-US" altLang="zh-CN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AVL Tree </a:t>
            </a:r>
            <a:r>
              <a:rPr kumimoji="1" lang="zh-CN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操作展示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D55F9-CD32-8189-5F8D-B0F864B0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962284-1EE5-D64A-84F6-51D9BDDCA08C}" type="slidenum">
              <a:rPr kumimoji="1" lang="en-US" altLang="zh-CN" sz="1200"/>
              <a:pPr>
                <a:spcAft>
                  <a:spcPts val="600"/>
                </a:spcAft>
              </a:pPr>
              <a:t>14</a:t>
            </a:fld>
            <a:endParaRPr kumimoji="1"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08491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4E049C-3FA1-383A-46A7-72675FBE049B}"/>
              </a:ext>
            </a:extLst>
          </p:cNvPr>
          <p:cNvSpPr txBox="1"/>
          <p:nvPr/>
        </p:nvSpPr>
        <p:spPr>
          <a:xfrm>
            <a:off x="424069" y="513042"/>
            <a:ext cx="10760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操作展示：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连续插入</a:t>
            </a:r>
            <a:r>
              <a:rPr kumimoji="1" lang="en-US" altLang="zh-CN" dirty="0"/>
              <a:t>10,20,30,40,50,35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C4D48E-C080-4923-62EB-D106C74A0D0E}"/>
              </a:ext>
            </a:extLst>
          </p:cNvPr>
          <p:cNvSpPr txBox="1"/>
          <p:nvPr/>
        </p:nvSpPr>
        <p:spPr>
          <a:xfrm>
            <a:off x="424069" y="1921566"/>
            <a:ext cx="23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插入</a:t>
            </a:r>
            <a:r>
              <a:rPr kumimoji="1" lang="en-US" altLang="zh-CN" dirty="0"/>
              <a:t>50</a:t>
            </a:r>
            <a:r>
              <a:rPr kumimoji="1" lang="zh-CN" altLang="en-US" dirty="0"/>
              <a:t>时，左旋：</a:t>
            </a:r>
            <a:endParaRPr kumimoji="1" lang="en-US" altLang="zh-CN" dirty="0"/>
          </a:p>
        </p:txBody>
      </p:sp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96CB5BAF-4B5D-5615-C6B3-A9ECCEE5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1" y="2451100"/>
            <a:ext cx="1358900" cy="977900"/>
          </a:xfrm>
          <a:prstGeom prst="rect">
            <a:avLst/>
          </a:prstGeom>
        </p:spPr>
      </p:pic>
      <p:pic>
        <p:nvPicPr>
          <p:cNvPr id="9" name="图片 8" descr="手机屏幕的截图&#10;&#10;描述已自动生成">
            <a:extLst>
              <a:ext uri="{FF2B5EF4-FFF2-40B4-BE49-F238E27FC236}">
                <a16:creationId xmlns:a16="http://schemas.microsoft.com/office/drawing/2014/main" id="{A3529056-BF1B-DD4E-285F-149A4AB1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12" y="2451100"/>
            <a:ext cx="1358900" cy="977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4EB466-B960-AFFB-01E2-9152DB1A42C3}"/>
              </a:ext>
            </a:extLst>
          </p:cNvPr>
          <p:cNvSpPr txBox="1"/>
          <p:nvPr/>
        </p:nvSpPr>
        <p:spPr>
          <a:xfrm>
            <a:off x="424069" y="3776869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插入</a:t>
            </a:r>
            <a:r>
              <a:rPr kumimoji="1" lang="en-US" altLang="zh-CN" dirty="0"/>
              <a:t>35</a:t>
            </a:r>
            <a:r>
              <a:rPr kumimoji="1" lang="zh-CN" altLang="en-US" dirty="0"/>
              <a:t>时，先右旋后左旋：</a:t>
            </a:r>
          </a:p>
        </p:txBody>
      </p:sp>
      <p:pic>
        <p:nvPicPr>
          <p:cNvPr id="12" name="图片 11" descr="手机屏幕的截图&#10;&#10;描述已自动生成">
            <a:extLst>
              <a:ext uri="{FF2B5EF4-FFF2-40B4-BE49-F238E27FC236}">
                <a16:creationId xmlns:a16="http://schemas.microsoft.com/office/drawing/2014/main" id="{665FC5DB-7BB7-1EF4-198C-9E0CEF46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11" y="4330976"/>
            <a:ext cx="1435100" cy="952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BF38278-DD19-FCC1-DA4F-FFB4D30CAB72}"/>
              </a:ext>
            </a:extLst>
          </p:cNvPr>
          <p:cNvSpPr txBox="1"/>
          <p:nvPr/>
        </p:nvSpPr>
        <p:spPr>
          <a:xfrm>
            <a:off x="5804451" y="19215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删除</a:t>
            </a:r>
            <a:r>
              <a:rPr kumimoji="1" lang="en-US" altLang="zh-CN" dirty="0"/>
              <a:t>30</a:t>
            </a:r>
            <a:r>
              <a:rPr kumimoji="1" lang="zh-CN" altLang="en-US" dirty="0"/>
              <a:t>：</a:t>
            </a:r>
          </a:p>
        </p:txBody>
      </p:sp>
      <p:pic>
        <p:nvPicPr>
          <p:cNvPr id="15" name="图片 14" descr="手机屏幕的截图&#10;&#10;描述已自动生成">
            <a:extLst>
              <a:ext uri="{FF2B5EF4-FFF2-40B4-BE49-F238E27FC236}">
                <a16:creationId xmlns:a16="http://schemas.microsoft.com/office/drawing/2014/main" id="{24F824B4-C8A9-9708-34CD-5E7896575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271" y="2463800"/>
            <a:ext cx="1320800" cy="9652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BC277BB-8BE8-9ABE-AC40-8EB1CAE0B550}"/>
              </a:ext>
            </a:extLst>
          </p:cNvPr>
          <p:cNvSpPr txBox="1"/>
          <p:nvPr/>
        </p:nvSpPr>
        <p:spPr>
          <a:xfrm>
            <a:off x="5804451" y="3592203"/>
            <a:ext cx="197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分离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495ECA-91A2-900B-4D2A-D9BA0BA2C3D2}"/>
              </a:ext>
            </a:extLst>
          </p:cNvPr>
          <p:cNvSpPr txBox="1"/>
          <p:nvPr/>
        </p:nvSpPr>
        <p:spPr>
          <a:xfrm>
            <a:off x="424069" y="1549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插入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03D1A9-E5F0-A6F9-2BFE-807356D4B4E7}"/>
              </a:ext>
            </a:extLst>
          </p:cNvPr>
          <p:cNvSpPr txBox="1"/>
          <p:nvPr/>
        </p:nvSpPr>
        <p:spPr>
          <a:xfrm>
            <a:off x="5804451" y="15360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删除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E71CC85-0B8C-A18F-CC29-7AA9DAD17669}"/>
              </a:ext>
            </a:extLst>
          </p:cNvPr>
          <p:cNvSpPr txBox="1"/>
          <p:nvPr/>
        </p:nvSpPr>
        <p:spPr>
          <a:xfrm>
            <a:off x="5804451" y="396164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连续插入</a:t>
            </a:r>
            <a:r>
              <a:rPr kumimoji="1" lang="en-US" altLang="zh-CN" dirty="0"/>
              <a:t>10,20,30,40,50,60,70,80</a:t>
            </a:r>
            <a:r>
              <a:rPr kumimoji="1" lang="zh-CN" altLang="en-US" dirty="0"/>
              <a:t>，然后删除</a:t>
            </a:r>
          </a:p>
        </p:txBody>
      </p:sp>
      <p:pic>
        <p:nvPicPr>
          <p:cNvPr id="21" name="图片 20" descr="仪表上有钟表&#10;&#10;描述已自动生成">
            <a:extLst>
              <a:ext uri="{FF2B5EF4-FFF2-40B4-BE49-F238E27FC236}">
                <a16:creationId xmlns:a16="http://schemas.microsoft.com/office/drawing/2014/main" id="{24AE2359-00E4-1845-D2F2-826FEDF7E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282" y="4807226"/>
            <a:ext cx="2921000" cy="1320800"/>
          </a:xfrm>
          <a:prstGeom prst="rect">
            <a:avLst/>
          </a:prstGeom>
        </p:spPr>
      </p:pic>
      <p:pic>
        <p:nvPicPr>
          <p:cNvPr id="23" name="图片 22" descr="车的仪表版&#10;&#10;描述已自动生成">
            <a:extLst>
              <a:ext uri="{FF2B5EF4-FFF2-40B4-BE49-F238E27FC236}">
                <a16:creationId xmlns:a16="http://schemas.microsoft.com/office/drawing/2014/main" id="{90D62C75-9489-D8D0-C9DB-07E788652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5003" y="4661176"/>
            <a:ext cx="1397000" cy="1612900"/>
          </a:xfrm>
          <a:prstGeom prst="rect">
            <a:avLst/>
          </a:prstGeom>
        </p:spPr>
      </p:pic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674569A-C7DD-0772-2EF9-868656F2EDE1}"/>
              </a:ext>
            </a:extLst>
          </p:cNvPr>
          <p:cNvCxnSpPr/>
          <p:nvPr/>
        </p:nvCxnSpPr>
        <p:spPr>
          <a:xfrm>
            <a:off x="8246071" y="5467626"/>
            <a:ext cx="394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6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3200"/>
              <a:t>参考文献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80F1B2-C052-E0EA-2AD7-48DD60F08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66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56599B-96C2-C20B-92D8-78CCEA4621E3}"/>
              </a:ext>
            </a:extLst>
          </p:cNvPr>
          <p:cNvSpPr txBox="1"/>
          <p:nvPr/>
        </p:nvSpPr>
        <p:spPr>
          <a:xfrm>
            <a:off x="5868557" y="1895167"/>
            <a:ext cx="5444382" cy="4418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[1] O. </a:t>
            </a:r>
            <a:r>
              <a:rPr lang="en-US" sz="1400" dirty="0" err="1">
                <a:effectLst/>
              </a:rPr>
              <a:t>Kyek</a:t>
            </a:r>
            <a:r>
              <a:rPr lang="en-US" sz="1400" dirty="0">
                <a:effectLst/>
              </a:rPr>
              <a:t>, I. </a:t>
            </a:r>
            <a:r>
              <a:rPr lang="en-US" sz="1400" dirty="0" err="1">
                <a:effectLst/>
              </a:rPr>
              <a:t>Parberry</a:t>
            </a:r>
            <a:r>
              <a:rPr lang="en-US" sz="1400" dirty="0">
                <a:effectLst/>
              </a:rPr>
              <a:t>, and I. Wegener, “Bounds on the number of knight’s tours,” </a:t>
            </a:r>
            <a:r>
              <a:rPr lang="en-US" sz="1400" i="1" dirty="0">
                <a:effectLst/>
              </a:rPr>
              <a:t>Discrete Applied Mathematics</a:t>
            </a:r>
            <a:r>
              <a:rPr lang="en-US" sz="1400" dirty="0">
                <a:effectLst/>
              </a:rPr>
              <a:t>, vol. 74, no. 2, pp. 171–181, Apr. 1997, </a:t>
            </a:r>
            <a:r>
              <a:rPr lang="en-US" sz="1400" dirty="0" err="1">
                <a:effectLst/>
              </a:rPr>
              <a:t>doi</a:t>
            </a:r>
            <a:r>
              <a:rPr lang="en-US" sz="1400" dirty="0">
                <a:effectLst/>
              </a:rPr>
              <a:t>: </a:t>
            </a:r>
            <a:r>
              <a:rPr lang="en-US" sz="1400" dirty="0">
                <a:effectLst/>
                <a:hlinkClick r:id="rId4"/>
              </a:rPr>
              <a:t>10.1016/S0166-218X(96)00031-5</a:t>
            </a:r>
            <a:r>
              <a:rPr lang="en-US" sz="140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[2] K. </a:t>
            </a:r>
            <a:r>
              <a:rPr lang="en-US" sz="1400" dirty="0" err="1">
                <a:effectLst/>
              </a:rPr>
              <a:t>Alwan</a:t>
            </a:r>
            <a:r>
              <a:rPr lang="en-US" sz="1400" dirty="0">
                <a:effectLst/>
              </a:rPr>
              <a:t> and K. Waters, “Finding re-entrant knight’s tours on n-by-m boards,” in </a:t>
            </a:r>
            <a:r>
              <a:rPr lang="en-US" sz="1400" i="1" dirty="0">
                <a:effectLst/>
              </a:rPr>
              <a:t>Proceedings of the 30th annual Southeast regional conference</a:t>
            </a:r>
            <a:r>
              <a:rPr lang="en-US" sz="1400" dirty="0">
                <a:effectLst/>
              </a:rPr>
              <a:t>, in ACM-SE 30. New York, NY, USA: Association for Computing Machinery, Apr. 1992, pp. 377–382. </a:t>
            </a:r>
            <a:r>
              <a:rPr lang="en-US" sz="1400" dirty="0" err="1">
                <a:effectLst/>
              </a:rPr>
              <a:t>doi</a:t>
            </a:r>
            <a:r>
              <a:rPr lang="en-US" sz="1400" dirty="0">
                <a:effectLst/>
              </a:rPr>
              <a:t>: </a:t>
            </a:r>
            <a:r>
              <a:rPr lang="en-US" sz="1400" dirty="0">
                <a:effectLst/>
                <a:hlinkClick r:id="rId5"/>
              </a:rPr>
              <a:t>10.1145/503720.503806</a:t>
            </a:r>
            <a:r>
              <a:rPr lang="en-US" sz="140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[3] Y. </a:t>
            </a:r>
            <a:r>
              <a:rPr lang="en-US" sz="1400" dirty="0" err="1">
                <a:effectLst/>
              </a:rPr>
              <a:t>Takefuji</a:t>
            </a:r>
            <a:r>
              <a:rPr lang="en-US" sz="1400" dirty="0">
                <a:effectLst/>
              </a:rPr>
              <a:t> and K. C. Lee, “Neural network computing for knight’s tour problems,” </a:t>
            </a:r>
            <a:r>
              <a:rPr lang="en-US" sz="1400" i="1" dirty="0">
                <a:effectLst/>
              </a:rPr>
              <a:t>Neurocomputing</a:t>
            </a:r>
            <a:r>
              <a:rPr lang="en-US" sz="1400" dirty="0">
                <a:effectLst/>
              </a:rPr>
              <a:t>, vol. 4, no. 5, pp. 249–254, Aug. 1992, </a:t>
            </a:r>
            <a:r>
              <a:rPr lang="en-US" sz="1400" dirty="0" err="1">
                <a:effectLst/>
              </a:rPr>
              <a:t>doi</a:t>
            </a:r>
            <a:r>
              <a:rPr lang="en-US" sz="1400" dirty="0">
                <a:effectLst/>
              </a:rPr>
              <a:t>: </a:t>
            </a:r>
            <a:r>
              <a:rPr lang="en-US" sz="1400" dirty="0">
                <a:effectLst/>
                <a:hlinkClick r:id="rId6"/>
              </a:rPr>
              <a:t>10.1016/0925-2312(92)90030-S</a:t>
            </a:r>
            <a:r>
              <a:rPr lang="en-US" sz="140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[4] M. </a:t>
            </a:r>
            <a:r>
              <a:rPr lang="en-US" sz="1400" dirty="0" err="1">
                <a:effectLst/>
              </a:rPr>
              <a:t>Löbbing</a:t>
            </a:r>
            <a:r>
              <a:rPr lang="en-US" sz="1400" dirty="0">
                <a:effectLst/>
              </a:rPr>
              <a:t> and I. Wegener, “The Number of Knight’s Tours Equals 33,439,123,484,294 — Counting with Binary Decision Diagrams,” </a:t>
            </a:r>
            <a:r>
              <a:rPr lang="en-US" sz="1400" i="1" dirty="0">
                <a:effectLst/>
              </a:rPr>
              <a:t>The Electronic Journal of Combinatorics</a:t>
            </a:r>
            <a:r>
              <a:rPr lang="en-US" sz="1400" dirty="0">
                <a:effectLst/>
              </a:rPr>
              <a:t>, pp. R5–R5, Jan. 1996, </a:t>
            </a:r>
            <a:r>
              <a:rPr lang="en-US" sz="1400" dirty="0" err="1">
                <a:effectLst/>
              </a:rPr>
              <a:t>doi</a:t>
            </a:r>
            <a:r>
              <a:rPr lang="en-US" sz="1400" dirty="0">
                <a:effectLst/>
              </a:rPr>
              <a:t>: </a:t>
            </a:r>
            <a:r>
              <a:rPr lang="en-US" sz="1400" dirty="0">
                <a:effectLst/>
                <a:hlinkClick r:id="rId7"/>
              </a:rPr>
              <a:t>10.37236/1229</a:t>
            </a:r>
            <a:r>
              <a:rPr lang="en-US" sz="140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[1] G. M. Adelson-</a:t>
            </a:r>
            <a:r>
              <a:rPr lang="en-US" sz="1400" dirty="0" err="1">
                <a:effectLst/>
              </a:rPr>
              <a:t>Velskii</a:t>
            </a:r>
            <a:r>
              <a:rPr lang="en-US" sz="1400" dirty="0">
                <a:effectLst/>
              </a:rPr>
              <a:t> and E. M. Landis, “An algorithm for the organization of information,” in Soviet Mathematics </a:t>
            </a:r>
            <a:r>
              <a:rPr lang="en-US" sz="1400" dirty="0" err="1">
                <a:effectLst/>
              </a:rPr>
              <a:t>Doklady</a:t>
            </a:r>
            <a:r>
              <a:rPr lang="en-US" sz="1400" dirty="0">
                <a:effectLst/>
              </a:rPr>
              <a:t>, 1962, p. 4.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DD3DB80-B894-403A-B48E-6FDC1A72010E}" type="slidenum">
              <a:rPr lang="en-US" altLang="zh-CN" sz="1200"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altLang="zh-CN" sz="120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8803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合 1"/>
          <p:cNvGrpSpPr/>
          <p:nvPr/>
        </p:nvGrpSpPr>
        <p:grpSpPr>
          <a:xfrm>
            <a:off x="643467" y="1383813"/>
            <a:ext cx="10905065" cy="4090372"/>
            <a:chOff x="757282" y="1700808"/>
            <a:chExt cx="10887030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757282" y="1700808"/>
              <a:ext cx="10887030" cy="4083608"/>
              <a:chOff x="1175743" y="1700808"/>
              <a:chExt cx="10463755" cy="4083608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941203" y="1779399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zh-CN" altLang="en-US"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一、马踏棋盘问题</a:t>
                </a:r>
                <a:endParaRPr lang="en-US" altLang="zh-CN" sz="2400" b="1" kern="120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zh-CN" altLang="en-US"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二、平衡二叉树操作的演示</a:t>
                </a:r>
                <a:endParaRPr lang="en-US" altLang="zh-CN" sz="2400" b="1"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endParaRPr lang="en-US" altLang="zh-CN" sz="240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600"/>
                  </a:spcAft>
                </a:pPr>
                <a:r>
                  <a:rPr lang="zh-CN" altLang="en-US" sz="3200" b="1" kern="1200">
                    <a:solidFill>
                      <a:schemeClr val="accent1"/>
                    </a:solidFill>
                    <a:latin typeface="+mn-lt"/>
                    <a:ea typeface="+mn-ea"/>
                    <a:cs typeface="+mn-ea"/>
                    <a:sym typeface="+mn-lt"/>
                  </a:rPr>
                  <a:t>汇报大纲</a:t>
                </a:r>
                <a:endParaRPr lang="tr-TR" sz="3200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一、马踏棋盘问题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846197" y="2971101"/>
            <a:ext cx="3945628" cy="3373428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问题本质：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给定一个包含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个点的连通图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，边由马的行动规则给出，求解图中的一条哈密顿路径（不重不漏地经过每一个点）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0BBC22-76F2-6AFE-166F-63D97B050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37" y="3429000"/>
            <a:ext cx="2999290" cy="299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1.1 </a:t>
            </a:r>
            <a:r>
              <a:rPr lang="zh-CN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问题分析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存在一类更强的解，即哈密尔顿回路</a:t>
            </a:r>
            <a:endParaRPr lang="en-US" altLang="zh-CN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所有解中，以“路径重合”定义等价关系，则每条哈密尔顿回路对应一个有</a:t>
            </a:r>
            <a:r>
              <a:rPr lang="en-US" altLang="zh-CN" b="1" dirty="0"/>
              <a:t>64</a:t>
            </a:r>
            <a:r>
              <a:rPr lang="zh-CN" altLang="en-US" b="1" dirty="0"/>
              <a:t>个元素的等价类（无需考虑起点）</a:t>
            </a:r>
            <a:endParaRPr lang="en-US" altLang="zh-CN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解的数量很多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0638C7-A860-0CB2-55CD-0F1717F6F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5" b="20564"/>
          <a:stretch/>
        </p:blipFill>
        <p:spPr>
          <a:xfrm>
            <a:off x="470137" y="5227176"/>
            <a:ext cx="11164824" cy="138210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DD3DB80-B894-403A-B48E-6FDC1A72010E}" type="slidenum">
              <a:rPr lang="en-US" altLang="zh-CN" sz="1200"/>
              <a:pPr>
                <a:spcAft>
                  <a:spcPts val="600"/>
                </a:spcAft>
              </a:pPr>
              <a:t>4</a:t>
            </a:fld>
            <a:endParaRPr lang="en-US" altLang="zh-CN" sz="12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0C431B-F52A-3A06-D2D0-D6208BA76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34" b="19115"/>
          <a:stretch/>
        </p:blipFill>
        <p:spPr>
          <a:xfrm>
            <a:off x="1984327" y="2576977"/>
            <a:ext cx="8666949" cy="25380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499AAA-EC22-478C-3241-D6953A057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5" b="20564"/>
          <a:stretch/>
        </p:blipFill>
        <p:spPr>
          <a:xfrm>
            <a:off x="490408" y="5209814"/>
            <a:ext cx="11164824" cy="1382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32E6D-82D3-8389-46C3-B6B2CFF0F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34" b="19115"/>
          <a:stretch/>
        </p:blipFill>
        <p:spPr>
          <a:xfrm>
            <a:off x="2004598" y="2559615"/>
            <a:ext cx="8666949" cy="25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9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altLang="zh-CN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1.2 </a:t>
            </a:r>
            <a:r>
              <a:rPr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传统解法</a:t>
            </a:r>
            <a:endParaRPr lang="en-US" altLang="zh-CN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200" b="1"/>
              <a:t>深度优先搜索（</a:t>
            </a:r>
            <a:r>
              <a:rPr lang="en-US" altLang="zh-CN" sz="2200" b="1"/>
              <a:t>DFS</a:t>
            </a:r>
            <a:r>
              <a:rPr lang="zh-CN" altLang="en-US" sz="2200" b="1"/>
              <a:t>）</a:t>
            </a:r>
            <a:endParaRPr lang="en-US" altLang="zh-CN" sz="2200" b="1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手工模拟栈（非递归地模拟递归）</a:t>
            </a:r>
            <a:endParaRPr kumimoji="0" lang="en-US" altLang="zh-CN" sz="2200" b="1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200" b="1"/>
              <a:t>优先</a:t>
            </a:r>
            <a:r>
              <a:rPr lang="en-US" altLang="zh-CN" sz="2200" b="1"/>
              <a:t>probe</a:t>
            </a:r>
            <a:r>
              <a:rPr lang="zh-CN" altLang="en-US" sz="2200" b="1"/>
              <a:t>出度少的节点（启发式搜索）</a:t>
            </a:r>
            <a:endParaRPr kumimoji="0" lang="en-US" altLang="zh-CN" sz="2200" b="1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17280" y="6356350"/>
            <a:ext cx="26334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en-US" altLang="zh-CN" sz="1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348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altLang="zh-CN" sz="4000" dirty="0"/>
              <a:t>1.3 </a:t>
            </a:r>
            <a:r>
              <a:rPr lang="zh-CN" altLang="en-US" sz="4000" dirty="0"/>
              <a:t>神经网络解法</a:t>
            </a:r>
            <a:endParaRPr lang="en-US" altLang="zh-CN" sz="4000" dirty="0"/>
          </a:p>
        </p:txBody>
      </p:sp>
      <p:sp>
        <p:nvSpPr>
          <p:cNvPr id="7" name="矩形 6"/>
          <p:cNvSpPr/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一个神经元是否激活</a:t>
            </a:r>
            <a:r>
              <a:rPr lang="en-US" altLang="zh-CN" sz="2000" b="1" dirty="0"/>
              <a:t>-&gt;</a:t>
            </a:r>
            <a:r>
              <a:rPr kumimoji="0" lang="zh-CN" altLang="en-US" sz="20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一条边是否在答案中</a:t>
            </a:r>
            <a:endParaRPr lang="en-US" altLang="zh-CN" sz="20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/>
              <a:t>一个神经网络的状态</a:t>
            </a:r>
            <a:r>
              <a:rPr lang="en-US" altLang="zh-CN" sz="2000" b="1" dirty="0"/>
              <a:t>-&gt;</a:t>
            </a:r>
            <a:r>
              <a:rPr lang="zh-CN" altLang="en-US" sz="2000" b="1" dirty="0"/>
              <a:t>一组可能的边的方案</a:t>
            </a:r>
            <a:endParaRPr lang="en-US" altLang="zh-CN" sz="20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/>
              <a:t>神经网络随随时间演化</a:t>
            </a:r>
            <a:r>
              <a:rPr lang="en-US" altLang="zh-CN" sz="2000" b="1" dirty="0"/>
              <a:t>-&gt;</a:t>
            </a:r>
            <a:r>
              <a:rPr lang="zh-CN" altLang="en-US" sz="2000" b="1" dirty="0"/>
              <a:t>神经网络的状态表示的方案不是哈密尔顿回路，继续搜索</a:t>
            </a:r>
            <a:endParaRPr lang="en-US" altLang="zh-CN" sz="20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/>
              <a:t>神经网络收敛</a:t>
            </a:r>
            <a:r>
              <a:rPr lang="en-US" altLang="zh-CN" sz="2000" b="1" dirty="0"/>
              <a:t>-&gt;</a:t>
            </a:r>
            <a:r>
              <a:rPr lang="zh-CN" altLang="en-US" sz="2000" b="1" dirty="0"/>
              <a:t>神经网络的状态表示一种可行方案</a:t>
            </a:r>
            <a:endParaRPr lang="en-US" altLang="zh-CN" sz="2000" b="1" dirty="0"/>
          </a:p>
        </p:txBody>
      </p:sp>
      <p:pic>
        <p:nvPicPr>
          <p:cNvPr id="44" name="Picture 43" descr="A colorful swirls of paint&#10;&#10;Description automatically generated with medium confidence">
            <a:extLst>
              <a:ext uri="{FF2B5EF4-FFF2-40B4-BE49-F238E27FC236}">
                <a16:creationId xmlns:a16="http://schemas.microsoft.com/office/drawing/2014/main" id="{C3806948-31DF-6B03-7AA7-8901D532D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2" r="25895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DD3DB80-B894-403A-B48E-6FDC1A72010E}" type="slidenum">
              <a:rPr lang="en-US" altLang="zh-CN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altLang="zh-CN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670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DD77349-6ADE-99FE-8E04-12919EE5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B2B92C-44DF-B41D-C67A-EBF175DF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1EB2F1-D26A-D7C9-E9AC-B63BE629A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D16430-53D3-47E5-F4B8-B441E710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C99EA166-767B-0515-9223-B9E59E233681}"/>
              </a:ext>
            </a:extLst>
          </p:cNvPr>
          <p:cNvSpPr txBox="1">
            <a:spLocks/>
          </p:cNvSpPr>
          <p:nvPr/>
        </p:nvSpPr>
        <p:spPr>
          <a:xfrm>
            <a:off x="876691" y="301843"/>
            <a:ext cx="10477109" cy="1003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1.3 </a:t>
            </a:r>
            <a:r>
              <a:rPr lang="zh-CN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神经网络解法</a:t>
            </a:r>
            <a:endParaRPr lang="en-US" altLang="zh-CN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04FCF90-D98F-4A14-7688-47878E001B39}"/>
                  </a:ext>
                </a:extLst>
              </p:cNvPr>
              <p:cNvSpPr/>
              <p:nvPr/>
            </p:nvSpPr>
            <p:spPr>
              <a:xfrm>
                <a:off x="1172666" y="1549593"/>
                <a:ext cx="9674491" cy="56399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zh-CN" altLang="en-US" sz="1700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17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700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sz="1700" b="1" dirty="0"/>
                  <a:t>表示棋盘上的格子</a:t>
                </a:r>
                <a:endParaRPr lang="en-US" altLang="zh-CN" sz="1700" b="1" dirty="0"/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7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700" b="1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sz="1700" b="1" dirty="0"/>
                  <a:t>表示一个神经元，代表连接格子</a:t>
                </a:r>
                <a:r>
                  <a:rPr lang="en-US" altLang="zh-CN" sz="1700" b="1" dirty="0" err="1"/>
                  <a:t>i</a:t>
                </a:r>
                <a:r>
                  <a:rPr lang="zh-CN" altLang="en-US" sz="1700" b="1" dirty="0"/>
                  <a:t>和格子</a:t>
                </a:r>
                <a:r>
                  <a:rPr lang="en-US" altLang="zh-CN" sz="1700" b="1" dirty="0"/>
                  <a:t>j</a:t>
                </a:r>
                <a:r>
                  <a:rPr lang="zh-CN" altLang="en-US" sz="1700" b="1" dirty="0"/>
                  <a:t>的边（前提是马可以从</a:t>
                </a:r>
                <a:r>
                  <a:rPr lang="en-US" altLang="zh-CN" sz="1700" b="1" dirty="0" err="1"/>
                  <a:t>i</a:t>
                </a:r>
                <a:r>
                  <a:rPr lang="zh-CN" altLang="en-US" sz="1700" b="1" dirty="0"/>
                  <a:t>跳到</a:t>
                </a:r>
                <a:r>
                  <a:rPr lang="en-US" altLang="zh-CN" sz="1700" b="1" dirty="0"/>
                  <a:t>j</a:t>
                </a:r>
                <a:r>
                  <a:rPr lang="zh-CN" altLang="en-US" sz="1700" b="1" dirty="0"/>
                  <a:t>）</a:t>
                </a:r>
                <a:endParaRPr lang="en-US" altLang="zh-CN" sz="1700" b="1" dirty="0"/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700" b="1" dirty="0"/>
                  <a:t>两个神经元在神经网络中有连边，当且仅当两个神经元代表的边有公共点</a:t>
                </a:r>
                <a:endParaRPr lang="en-US" altLang="zh-CN" sz="1700" b="1" dirty="0"/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b="1" i="1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zh-CN" altLang="en-US" sz="1700" b="1" dirty="0"/>
                  <a:t>表示时间，时间是离散的（</a:t>
                </a:r>
                <a:r>
                  <a:rPr lang="en-US" altLang="zh-CN" sz="1700" b="1" dirty="0"/>
                  <a:t>t=0,1,2,3……</a:t>
                </a:r>
                <a:r>
                  <a:rPr lang="zh-CN" altLang="en-US" sz="1700" b="1" dirty="0"/>
                  <a:t>）</a:t>
                </a:r>
                <a:endParaRPr lang="en-US" altLang="zh-CN" sz="1700" b="1" dirty="0"/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700" b="1" i="1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zh-CN" altLang="en-US" sz="17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17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7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zh-CN" altLang="en-US" sz="1700" b="1" dirty="0"/>
                  <a:t>表示神经元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7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700" b="1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sz="1700" b="1" dirty="0"/>
                  <a:t>在时刻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b="1" i="1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zh-CN" altLang="en-US" sz="1700" b="1" dirty="0"/>
                  <a:t>的输出</a:t>
                </a:r>
                <a:endParaRPr lang="en-US" altLang="zh-CN" sz="1700" b="1" dirty="0"/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700" b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zh-CN" altLang="en-US" sz="1700" b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17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700" b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1700" b="1"/>
                      <m:t>表示神经元</m:t>
                    </m:r>
                    <m:sSub>
                      <m:sSubPr>
                        <m:ctrlPr>
                          <a:rPr lang="en-US" altLang="zh-CN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700" b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700" b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7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700" b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sz="1700" b="1" dirty="0"/>
                  <a:t>在时刻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 b="1" i="1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zh-CN" altLang="en-US" sz="1700" b="1" dirty="0"/>
                  <a:t>的状态</a:t>
                </a:r>
                <a:endParaRPr lang="en-US" altLang="zh-CN" sz="1700" b="1" dirty="0"/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700" b="1" dirty="0"/>
                  <a:t>演化规则：</a:t>
                </a:r>
                <a:endParaRPr lang="en-US" altLang="zh-CN" sz="1700" b="1" dirty="0"/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+4−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𝑁𝑒𝑖𝑔h𝑏𝑜𝑟𝑠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−2×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marL="285750" lvl="1">
                  <a:lnSpc>
                    <a:spcPct val="90000"/>
                  </a:lnSpc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&amp;0    &amp;&amp;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&amp;1    &amp;&amp;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    &amp;&amp;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700" b="1" dirty="0"/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altLang="zh-CN" sz="1700" b="1" dirty="0"/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altLang="zh-CN" sz="1700" b="1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04FCF90-D98F-4A14-7688-47878E001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666" y="1549593"/>
                <a:ext cx="9674491" cy="5639964"/>
              </a:xfrm>
              <a:prstGeom prst="rect">
                <a:avLst/>
              </a:prstGeom>
              <a:blipFill>
                <a:blip r:embed="rId2"/>
                <a:stretch>
                  <a:fillRect t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0A18-7CEA-5113-2446-ED1661B6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DD3DB80-B894-403A-B48E-6FDC1A72010E}" type="slidenum">
              <a:rPr lang="en-US" altLang="zh-CN" sz="1200"/>
              <a:pPr>
                <a:spcAft>
                  <a:spcPts val="600"/>
                </a:spcAft>
              </a:pPr>
              <a:t>7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17975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99844-2901-DCB8-A197-C35E647D4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altLang="zh-CN" sz="5400" dirty="0"/>
              <a:t>1.3 </a:t>
            </a:r>
            <a:r>
              <a:rPr lang="zh-CN" altLang="en-US" sz="5400" dirty="0"/>
              <a:t>神经网络解法</a:t>
            </a:r>
            <a:r>
              <a:rPr lang="en-US" altLang="zh-CN" sz="5400" dirty="0"/>
              <a:t>-</a:t>
            </a:r>
            <a:r>
              <a:rPr lang="zh-CN" altLang="en-US" sz="5400" dirty="0"/>
              <a:t>演示</a:t>
            </a:r>
            <a:br>
              <a:rPr lang="zh-CN" altLang="en-US" sz="5400" dirty="0"/>
            </a:br>
            <a:endParaRPr lang="en-US" sz="5400" dirty="0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DF4AA-57B0-80AD-568F-8BE11FA0B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C9AAC-E040-A22D-0E51-B362192F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DD3DB80-B894-403A-B48E-6FDC1A72010E}" type="slidenum">
              <a:rPr lang="en-US" altLang="zh-CN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altLang="zh-CN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210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AF5B5D-8C04-6485-FDF6-027354AC0AC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5400" dirty="0">
                <a:latin typeface="+mj-lt"/>
                <a:ea typeface="+mj-ea"/>
                <a:cs typeface="+mj-cs"/>
              </a:rPr>
              <a:t>二、</a:t>
            </a:r>
            <a:r>
              <a:rPr kumimoji="1" lang="en-US" altLang="zh-CN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AVL Tree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0C70082C-0E24-6AFF-3E66-BE3CDC8B84D7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200"/>
              <a:t>实现功能</a:t>
            </a:r>
            <a:endParaRPr kumimoji="1" lang="en-US" altLang="zh-CN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200"/>
              <a:t>三种基本功能：查找，插入，删除</a:t>
            </a:r>
            <a:endParaRPr kumimoji="1" lang="en-US" altLang="zh-CN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200"/>
              <a:t>高级功能： 分离出两棵树</a:t>
            </a:r>
            <a:endParaRPr kumimoji="1" lang="en-US" altLang="zh-CN" sz="2200"/>
          </a:p>
        </p:txBody>
      </p:sp>
    </p:spTree>
    <p:extLst>
      <p:ext uri="{BB962C8B-B14F-4D97-AF65-F5344CB8AC3E}">
        <p14:creationId xmlns:p14="http://schemas.microsoft.com/office/powerpoint/2010/main" val="936812451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8489B"/>
      </a:accent1>
      <a:accent2>
        <a:srgbClr val="0C62BF"/>
      </a:accent2>
      <a:accent3>
        <a:srgbClr val="1C86FC"/>
      </a:accent3>
      <a:accent4>
        <a:srgbClr val="4598F7"/>
      </a:accent4>
      <a:accent5>
        <a:srgbClr val="73B3F9"/>
      </a:accent5>
      <a:accent6>
        <a:srgbClr val="7F7F7F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841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等线</vt:lpstr>
      <vt:lpstr>SimHei</vt:lpstr>
      <vt:lpstr>Arial</vt:lpstr>
      <vt:lpstr>Calibri</vt:lpstr>
      <vt:lpstr>Cambria Math</vt:lpstr>
      <vt:lpstr>Impact</vt:lpstr>
      <vt:lpstr>主题5</vt:lpstr>
      <vt:lpstr>数据结构课程设计</vt:lpstr>
      <vt:lpstr>PowerPoint Presentation</vt:lpstr>
      <vt:lpstr>一、马踏棋盘问题</vt:lpstr>
      <vt:lpstr>1.1 问题分析</vt:lpstr>
      <vt:lpstr>1.2 传统解法</vt:lpstr>
      <vt:lpstr>1.3 神经网络解法</vt:lpstr>
      <vt:lpstr>PowerPoint Presentation</vt:lpstr>
      <vt:lpstr>1.3 神经网络解法-演示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AVL Tree 操作展示</vt:lpstr>
      <vt:lpstr>PowerPoint Presentation</vt:lpstr>
      <vt:lpstr>参考文献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2019-06-10T02:11:04Z</dcterms:created>
  <dcterms:modified xsi:type="dcterms:W3CDTF">2024-06-26T07:09:40Z</dcterms:modified>
</cp:coreProperties>
</file>